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1"/>
  </p:sldMasterIdLst>
  <p:sldIdLst>
    <p:sldId id="256" r:id="rId2"/>
    <p:sldId id="257" r:id="rId3"/>
    <p:sldId id="258" r:id="rId4"/>
    <p:sldId id="259" r:id="rId5"/>
    <p:sldId id="260" r:id="rId6"/>
    <p:sldId id="261" r:id="rId7"/>
    <p:sldId id="262" r:id="rId8"/>
    <p:sldId id="265" r:id="rId9"/>
    <p:sldId id="266" r:id="rId10"/>
    <p:sldId id="263" r:id="rId11"/>
    <p:sldId id="264" r:id="rId12"/>
    <p:sldId id="267" r:id="rId13"/>
    <p:sldId id="268"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6248" autoAdjust="0"/>
    <p:restoredTop sz="94660"/>
  </p:normalViewPr>
  <p:slideViewPr>
    <p:cSldViewPr>
      <p:cViewPr varScale="1">
        <p:scale>
          <a:sx n="63" d="100"/>
          <a:sy n="63" d="100"/>
        </p:scale>
        <p:origin x="-1356"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6CD7684A-1A35-4C3C-8384-3B503A9D3233}" type="datetimeFigureOut">
              <a:rPr lang="en-US" smtClean="0"/>
              <a:t>2/18/2011</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51A7A6EC-67EC-472A-80FD-CE67AEDD787D}"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CD7684A-1A35-4C3C-8384-3B503A9D3233}" type="datetimeFigureOut">
              <a:rPr lang="en-US" smtClean="0"/>
              <a:t>2/18/2011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A7A6EC-67EC-472A-80FD-CE67AEDD787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CD7684A-1A35-4C3C-8384-3B503A9D3233}" type="datetimeFigureOut">
              <a:rPr lang="en-US" smtClean="0"/>
              <a:t>2/18/2011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A7A6EC-67EC-472A-80FD-CE67AEDD787D}"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CD7684A-1A35-4C3C-8384-3B503A9D3233}" type="datetimeFigureOut">
              <a:rPr lang="en-US" smtClean="0"/>
              <a:t>2/18/2011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A7A6EC-67EC-472A-80FD-CE67AEDD787D}"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CD7684A-1A35-4C3C-8384-3B503A9D3233}" type="datetimeFigureOut">
              <a:rPr lang="en-US" smtClean="0"/>
              <a:t>2/18/2011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A7A6EC-67EC-472A-80FD-CE67AEDD787D}"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CD7684A-1A35-4C3C-8384-3B503A9D3233}" type="datetimeFigureOut">
              <a:rPr lang="en-US" smtClean="0"/>
              <a:t>2/18/2011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A7A6EC-67EC-472A-80FD-CE67AEDD787D}"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6CD7684A-1A35-4C3C-8384-3B503A9D3233}" type="datetimeFigureOut">
              <a:rPr lang="en-US" smtClean="0"/>
              <a:t>2/18/2011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1A7A6EC-67EC-472A-80FD-CE67AEDD787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6CD7684A-1A35-4C3C-8384-3B503A9D3233}" type="datetimeFigureOut">
              <a:rPr lang="en-US" smtClean="0"/>
              <a:t>2/18/2011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1A7A6EC-67EC-472A-80FD-CE67AEDD787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CD7684A-1A35-4C3C-8384-3B503A9D3233}" type="datetimeFigureOut">
              <a:rPr lang="en-US" smtClean="0"/>
              <a:t>2/18/2011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1A7A6EC-67EC-472A-80FD-CE67AEDD787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CD7684A-1A35-4C3C-8384-3B503A9D3233}" type="datetimeFigureOut">
              <a:rPr lang="en-US" smtClean="0"/>
              <a:t>2/18/2011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A7A6EC-67EC-472A-80FD-CE67AEDD787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CD7684A-1A35-4C3C-8384-3B503A9D3233}" type="datetimeFigureOut">
              <a:rPr lang="en-US" smtClean="0"/>
              <a:t>2/18/2011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51A7A6EC-67EC-472A-80FD-CE67AEDD787D}" type="slidenum">
              <a:rPr lang="en-US" smtClean="0"/>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6CD7684A-1A35-4C3C-8384-3B503A9D3233}" type="datetimeFigureOut">
              <a:rPr lang="en-US" smtClean="0"/>
              <a:t>2/18/2011</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51A7A6EC-67EC-472A-80FD-CE67AEDD787D}" type="slidenum">
              <a:rPr lang="en-US" smtClean="0"/>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thundafunda.com/wp-content/uploads/2009/02/dew-covered-dahlia-flowers-photos1.jpg.jpg" TargetMode="Externa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14400"/>
            <a:ext cx="7772400" cy="1470025"/>
          </a:xfrm>
        </p:spPr>
        <p:txBody>
          <a:bodyPr/>
          <a:lstStyle/>
          <a:p>
            <a:r>
              <a:rPr lang="en-US" dirty="0" smtClean="0"/>
              <a:t>Pride Of The Delta!!!!</a:t>
            </a:r>
            <a:endParaRPr lang="en-US" dirty="0"/>
          </a:p>
        </p:txBody>
      </p:sp>
      <p:sp>
        <p:nvSpPr>
          <p:cNvPr id="3" name="Subtitle 2"/>
          <p:cNvSpPr>
            <a:spLocks noGrp="1"/>
          </p:cNvSpPr>
          <p:nvPr>
            <p:ph type="subTitle" idx="1"/>
          </p:nvPr>
        </p:nvSpPr>
        <p:spPr/>
        <p:txBody>
          <a:bodyPr/>
          <a:lstStyle/>
          <a:p>
            <a:r>
              <a:rPr lang="en-US" dirty="0" smtClean="0"/>
              <a:t>Leslie Ellis</a:t>
            </a:r>
          </a:p>
          <a:p>
            <a:r>
              <a:rPr lang="en-US" dirty="0" err="1" smtClean="0"/>
              <a:t>Okiemute</a:t>
            </a:r>
            <a:r>
              <a:rPr lang="en-US" dirty="0" smtClean="0"/>
              <a:t> </a:t>
            </a:r>
            <a:r>
              <a:rPr lang="en-US" dirty="0" err="1" smtClean="0"/>
              <a:t>Oyibo</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rgbClr val="FFC000"/>
            </a:gs>
            <a:gs pos="50000">
              <a:srgbClr val="FFFF00"/>
            </a:gs>
            <a:gs pos="100000">
              <a:schemeClr val="accent6">
                <a:lumMod val="20000"/>
                <a:lumOff val="80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National Flower!</a:t>
            </a:r>
            <a:endParaRPr lang="en-US" dirty="0"/>
          </a:p>
        </p:txBody>
      </p:sp>
      <p:sp>
        <p:nvSpPr>
          <p:cNvPr id="3" name="Content Placeholder 2"/>
          <p:cNvSpPr>
            <a:spLocks noGrp="1"/>
          </p:cNvSpPr>
          <p:nvPr>
            <p:ph idx="1"/>
          </p:nvPr>
        </p:nvSpPr>
        <p:spPr/>
        <p:txBody>
          <a:bodyPr/>
          <a:lstStyle/>
          <a:p>
            <a:endParaRPr lang="en-US" dirty="0" smtClean="0"/>
          </a:p>
          <a:p>
            <a:pPr algn="ctr">
              <a:buNone/>
            </a:pPr>
            <a:r>
              <a:rPr lang="en-US" dirty="0" smtClean="0"/>
              <a:t>Dahlia Flower</a:t>
            </a:r>
            <a:endParaRPr lang="en-US" dirty="0"/>
          </a:p>
        </p:txBody>
      </p:sp>
      <p:pic>
        <p:nvPicPr>
          <p:cNvPr id="31746" name="Picture 2" descr="dew covered dahlia flowers photos1.jpg 1600 Pictures Dew drops covered on the yellow cored pink flowers   dahlia Flowers">
            <a:hlinkClick r:id="rId2" tooltip="flower pictures , flowers pictures , flower wallpaper , photos , flowers backgrounds"/>
          </p:cNvPr>
          <p:cNvPicPr>
            <a:picLocks noChangeAspect="1" noChangeArrowheads="1"/>
          </p:cNvPicPr>
          <p:nvPr/>
        </p:nvPicPr>
        <p:blipFill>
          <a:blip r:embed="rId3" cstate="print"/>
          <a:srcRect/>
          <a:stretch>
            <a:fillRect/>
          </a:stretch>
        </p:blipFill>
        <p:spPr bwMode="auto">
          <a:xfrm>
            <a:off x="609600" y="3276600"/>
            <a:ext cx="4114800" cy="3089518"/>
          </a:xfrm>
          <a:prstGeom prst="rect">
            <a:avLst/>
          </a:prstGeom>
          <a:noFill/>
        </p:spPr>
      </p:pic>
      <p:pic>
        <p:nvPicPr>
          <p:cNvPr id="31748" name="Picture 4" descr="http://ih3.redbubble.net/work.4163498.1.flat,550x550,075,f.large-orange-dahlia-flower-blossom-and-bud.jpg"/>
          <p:cNvPicPr>
            <a:picLocks noChangeAspect="1" noChangeArrowheads="1"/>
          </p:cNvPicPr>
          <p:nvPr/>
        </p:nvPicPr>
        <p:blipFill>
          <a:blip r:embed="rId4"/>
          <a:srcRect/>
          <a:stretch>
            <a:fillRect/>
          </a:stretch>
        </p:blipFill>
        <p:spPr bwMode="auto">
          <a:xfrm>
            <a:off x="6172200" y="3086872"/>
            <a:ext cx="2209800" cy="3322166"/>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rgbClr val="FFC000"/>
            </a:gs>
            <a:gs pos="50000">
              <a:srgbClr val="FFFF00"/>
            </a:gs>
            <a:gs pos="100000">
              <a:schemeClr val="accent6">
                <a:lumMod val="20000"/>
                <a:lumOff val="80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Dahlia Flower Information</a:t>
            </a:r>
            <a:endParaRPr lang="en-US" dirty="0"/>
          </a:p>
        </p:txBody>
      </p:sp>
      <p:sp>
        <p:nvSpPr>
          <p:cNvPr id="3" name="Content Placeholder 2"/>
          <p:cNvSpPr>
            <a:spLocks noGrp="1"/>
          </p:cNvSpPr>
          <p:nvPr>
            <p:ph idx="1"/>
          </p:nvPr>
        </p:nvSpPr>
        <p:spPr/>
        <p:txBody>
          <a:bodyPr/>
          <a:lstStyle/>
          <a:p>
            <a:r>
              <a:rPr lang="en-US" dirty="0" smtClean="0"/>
              <a:t>The dahlia flower is DNR’s national flower. This flower is </a:t>
            </a:r>
            <a:r>
              <a:rPr lang="en-US" i="1" dirty="0" smtClean="0"/>
              <a:t>also </a:t>
            </a:r>
            <a:r>
              <a:rPr lang="en-US" dirty="0" smtClean="0"/>
              <a:t>Mexico’s national flower! The dahlia flower is known for its beauty, bright colors, and appealing shape. Dahlias are also judges in shows as well. In the Delta National Republic these flowers are grown in great abundance on the fertile soil made by the deltas.</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rgbClr val="00B0F0"/>
            </a:gs>
            <a:gs pos="50000">
              <a:schemeClr val="accent3"/>
            </a:gs>
            <a:gs pos="100000">
              <a:schemeClr val="tx2"/>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National Color</a:t>
            </a:r>
            <a:endParaRPr lang="en-US" dirty="0"/>
          </a:p>
        </p:txBody>
      </p:sp>
      <p:sp>
        <p:nvSpPr>
          <p:cNvPr id="3" name="Content Placeholder 2"/>
          <p:cNvSpPr>
            <a:spLocks noGrp="1"/>
          </p:cNvSpPr>
          <p:nvPr>
            <p:ph idx="1"/>
          </p:nvPr>
        </p:nvSpPr>
        <p:spPr/>
        <p:txBody>
          <a:bodyPr/>
          <a:lstStyle/>
          <a:p>
            <a:pPr algn="ctr">
              <a:buNone/>
            </a:pPr>
            <a:endParaRPr lang="en-US" dirty="0" smtClean="0"/>
          </a:p>
          <a:p>
            <a:pPr algn="ctr">
              <a:buNone/>
            </a:pPr>
            <a:r>
              <a:rPr lang="en-US" dirty="0" smtClean="0"/>
              <a:t>Blue</a:t>
            </a:r>
            <a:endParaRPr lang="en-US" dirty="0"/>
          </a:p>
        </p:txBody>
      </p:sp>
      <p:pic>
        <p:nvPicPr>
          <p:cNvPr id="36866" name="Picture 2" descr="http://tastememories.typepad.com/taste_memories/011409_1834_OurVacation6_3.jpg"/>
          <p:cNvPicPr>
            <a:picLocks noChangeAspect="1" noChangeArrowheads="1"/>
          </p:cNvPicPr>
          <p:nvPr/>
        </p:nvPicPr>
        <p:blipFill>
          <a:blip r:embed="rId2"/>
          <a:srcRect/>
          <a:stretch>
            <a:fillRect/>
          </a:stretch>
        </p:blipFill>
        <p:spPr bwMode="auto">
          <a:xfrm>
            <a:off x="2362200" y="3200400"/>
            <a:ext cx="4572000" cy="3437344"/>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The End</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accent5">
                <a:lumMod val="20000"/>
                <a:lumOff val="80000"/>
              </a:schemeClr>
            </a:gs>
            <a:gs pos="50000">
              <a:schemeClr val="accent5">
                <a:lumMod val="60000"/>
                <a:lumOff val="40000"/>
              </a:schemeClr>
            </a:gs>
            <a:gs pos="100000">
              <a:schemeClr val="accent5">
                <a:lumMod val="50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1447800"/>
          </a:xfrm>
        </p:spPr>
        <p:txBody>
          <a:bodyPr>
            <a:normAutofit fontScale="90000"/>
          </a:bodyPr>
          <a:lstStyle/>
          <a:p>
            <a:r>
              <a:rPr lang="en-US" dirty="0" smtClean="0"/>
              <a:t/>
            </a:r>
            <a:br>
              <a:rPr lang="en-US" dirty="0" smtClean="0"/>
            </a:br>
            <a:r>
              <a:rPr lang="en-US" sz="5600" dirty="0" smtClean="0"/>
              <a:t>National Tree!</a:t>
            </a:r>
            <a:r>
              <a:rPr lang="en-US" dirty="0" smtClean="0"/>
              <a:t/>
            </a:r>
            <a:br>
              <a:rPr lang="en-US" dirty="0" smtClean="0"/>
            </a:br>
            <a:endParaRPr lang="en-US" dirty="0"/>
          </a:p>
        </p:txBody>
      </p:sp>
      <p:sp>
        <p:nvSpPr>
          <p:cNvPr id="3" name="Content Placeholder 2"/>
          <p:cNvSpPr>
            <a:spLocks noGrp="1"/>
          </p:cNvSpPr>
          <p:nvPr>
            <p:ph idx="1"/>
          </p:nvPr>
        </p:nvSpPr>
        <p:spPr/>
        <p:txBody>
          <a:bodyPr/>
          <a:lstStyle/>
          <a:p>
            <a:pPr algn="ctr">
              <a:buNone/>
            </a:pPr>
            <a:r>
              <a:rPr lang="en-US" dirty="0" smtClean="0">
                <a:latin typeface="+mn-lt"/>
              </a:rPr>
              <a:t>MANGAL (MANGROVE)</a:t>
            </a:r>
          </a:p>
          <a:p>
            <a:pPr>
              <a:buNone/>
            </a:pPr>
            <a:r>
              <a:rPr lang="en-US" b="1" dirty="0" smtClean="0"/>
              <a:t/>
            </a:r>
            <a:br>
              <a:rPr lang="en-US" b="1" dirty="0" smtClean="0"/>
            </a:br>
            <a:endParaRPr lang="en-US" dirty="0"/>
          </a:p>
        </p:txBody>
      </p:sp>
      <p:pic>
        <p:nvPicPr>
          <p:cNvPr id="1026" name="Picture 2" descr="http://www.zmescience.com/wp-content/uploads/2008/07/mangrove.jpg"/>
          <p:cNvPicPr>
            <a:picLocks noChangeAspect="1" noChangeArrowheads="1"/>
          </p:cNvPicPr>
          <p:nvPr/>
        </p:nvPicPr>
        <p:blipFill>
          <a:blip r:embed="rId2"/>
          <a:srcRect/>
          <a:stretch>
            <a:fillRect/>
          </a:stretch>
        </p:blipFill>
        <p:spPr bwMode="auto">
          <a:xfrm>
            <a:off x="685800" y="2743200"/>
            <a:ext cx="3571875" cy="3533776"/>
          </a:xfrm>
          <a:prstGeom prst="rect">
            <a:avLst/>
          </a:prstGeom>
          <a:noFill/>
        </p:spPr>
      </p:pic>
      <p:pic>
        <p:nvPicPr>
          <p:cNvPr id="5" name="Picture 2" descr="http://farm1.static.flickr.com/181/431932915_91f98580db.jpg"/>
          <p:cNvPicPr>
            <a:picLocks noChangeAspect="1" noChangeArrowheads="1"/>
          </p:cNvPicPr>
          <p:nvPr/>
        </p:nvPicPr>
        <p:blipFill>
          <a:blip r:embed="rId3"/>
          <a:srcRect/>
          <a:stretch>
            <a:fillRect/>
          </a:stretch>
        </p:blipFill>
        <p:spPr bwMode="auto">
          <a:xfrm>
            <a:off x="5334000" y="2667000"/>
            <a:ext cx="2982609" cy="3629026"/>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accent5">
                <a:lumMod val="20000"/>
                <a:lumOff val="80000"/>
              </a:schemeClr>
            </a:gs>
            <a:gs pos="50000">
              <a:schemeClr val="accent5">
                <a:lumMod val="60000"/>
                <a:lumOff val="40000"/>
              </a:schemeClr>
            </a:gs>
            <a:gs pos="100000">
              <a:schemeClr val="accent5">
                <a:lumMod val="50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Mangrove Information</a:t>
            </a:r>
            <a:endParaRPr lang="en-US" dirty="0"/>
          </a:p>
        </p:txBody>
      </p:sp>
      <p:sp>
        <p:nvSpPr>
          <p:cNvPr id="3" name="Content Placeholder 2"/>
          <p:cNvSpPr>
            <a:spLocks noGrp="1"/>
          </p:cNvSpPr>
          <p:nvPr>
            <p:ph idx="1"/>
          </p:nvPr>
        </p:nvSpPr>
        <p:spPr/>
        <p:txBody>
          <a:bodyPr/>
          <a:lstStyle/>
          <a:p>
            <a:endParaRPr lang="en-US" dirty="0" smtClean="0"/>
          </a:p>
          <a:p>
            <a:r>
              <a:rPr lang="en-US" dirty="0" smtClean="0"/>
              <a:t>The mangrove is considered the national tree by all Deltas. Mangrove trees are commonly found near deltas and a large delta is embedded inside the country of DNR mangrove trees are in abundance. Mangrove trees are easily recognizable by its large roots which protrude into the land and water in many cases.</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rgbClr val="FF0000"/>
            </a:gs>
            <a:gs pos="50000">
              <a:schemeClr val="tx2"/>
            </a:gs>
            <a:gs pos="100000">
              <a:schemeClr val="tx2">
                <a:lumMod val="60000"/>
                <a:lumOff val="40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National Animal!</a:t>
            </a:r>
            <a:endParaRPr lang="en-US" dirty="0"/>
          </a:p>
        </p:txBody>
      </p:sp>
      <p:sp>
        <p:nvSpPr>
          <p:cNvPr id="3" name="Content Placeholder 2"/>
          <p:cNvSpPr>
            <a:spLocks noGrp="1"/>
          </p:cNvSpPr>
          <p:nvPr>
            <p:ph idx="1"/>
          </p:nvPr>
        </p:nvSpPr>
        <p:spPr/>
        <p:txBody>
          <a:bodyPr/>
          <a:lstStyle/>
          <a:p>
            <a:pPr algn="ctr">
              <a:buNone/>
            </a:pPr>
            <a:endParaRPr lang="en-US" i="1" dirty="0" smtClean="0"/>
          </a:p>
          <a:p>
            <a:pPr algn="ctr">
              <a:buNone/>
            </a:pPr>
            <a:r>
              <a:rPr lang="en-US" i="1" dirty="0" smtClean="0"/>
              <a:t>Scylla </a:t>
            </a:r>
            <a:r>
              <a:rPr lang="en-US" i="1" dirty="0" smtClean="0"/>
              <a:t>S</a:t>
            </a:r>
            <a:r>
              <a:rPr lang="en-US" i="1" dirty="0" smtClean="0"/>
              <a:t>errata</a:t>
            </a:r>
            <a:r>
              <a:rPr lang="en-US" dirty="0" smtClean="0"/>
              <a:t>  (Mangrove Crab)</a:t>
            </a:r>
            <a:endParaRPr lang="en-US" dirty="0"/>
          </a:p>
        </p:txBody>
      </p:sp>
      <p:pic>
        <p:nvPicPr>
          <p:cNvPr id="16386" name="Picture 2" descr="Red, spotted mangrove crab hiding in tree bark"/>
          <p:cNvPicPr>
            <a:picLocks noChangeAspect="1" noChangeArrowheads="1"/>
          </p:cNvPicPr>
          <p:nvPr/>
        </p:nvPicPr>
        <p:blipFill>
          <a:blip r:embed="rId2"/>
          <a:srcRect/>
          <a:stretch>
            <a:fillRect/>
          </a:stretch>
        </p:blipFill>
        <p:spPr bwMode="auto">
          <a:xfrm>
            <a:off x="838200" y="3352800"/>
            <a:ext cx="3505200" cy="2921000"/>
          </a:xfrm>
          <a:prstGeom prst="rect">
            <a:avLst/>
          </a:prstGeom>
          <a:noFill/>
        </p:spPr>
      </p:pic>
      <p:pic>
        <p:nvPicPr>
          <p:cNvPr id="16388" name="Picture 4" descr="http://t0.gstatic.com/images?q=tbn:ANd9GcQGjNzOc8XJHel_xWBg3fW_gax-oAmRnJRNhByLY4_Z4g-D5S2S"/>
          <p:cNvPicPr>
            <a:picLocks noChangeAspect="1" noChangeArrowheads="1"/>
          </p:cNvPicPr>
          <p:nvPr/>
        </p:nvPicPr>
        <p:blipFill>
          <a:blip r:embed="rId3"/>
          <a:srcRect/>
          <a:stretch>
            <a:fillRect/>
          </a:stretch>
        </p:blipFill>
        <p:spPr bwMode="auto">
          <a:xfrm>
            <a:off x="5181600" y="3581400"/>
            <a:ext cx="3278620" cy="2545752"/>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rgbClr val="FF0000"/>
            </a:gs>
            <a:gs pos="50000">
              <a:schemeClr val="tx2"/>
            </a:gs>
            <a:gs pos="100000">
              <a:schemeClr val="tx2">
                <a:lumMod val="60000"/>
                <a:lumOff val="40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Mangrove Crab Information</a:t>
            </a:r>
            <a:endParaRPr lang="en-US" dirty="0"/>
          </a:p>
        </p:txBody>
      </p:sp>
      <p:sp>
        <p:nvSpPr>
          <p:cNvPr id="3" name="Content Placeholder 2"/>
          <p:cNvSpPr>
            <a:spLocks noGrp="1"/>
          </p:cNvSpPr>
          <p:nvPr>
            <p:ph idx="1"/>
          </p:nvPr>
        </p:nvSpPr>
        <p:spPr/>
        <p:txBody>
          <a:bodyPr>
            <a:normAutofit fontScale="92500"/>
          </a:bodyPr>
          <a:lstStyle/>
          <a:p>
            <a:endParaRPr lang="en-US" dirty="0" smtClean="0"/>
          </a:p>
          <a:p>
            <a:r>
              <a:rPr lang="en-US" dirty="0" smtClean="0"/>
              <a:t>The mangrove crab, also known as the mud crab, is the national </a:t>
            </a:r>
            <a:r>
              <a:rPr lang="en-US" i="1" dirty="0" smtClean="0"/>
              <a:t>animal</a:t>
            </a:r>
            <a:r>
              <a:rPr lang="en-US" dirty="0" smtClean="0"/>
              <a:t> (not bird) of DNR.  The mangrove crab is recognized as the national animal because of its abundance, its help to the environment, and because it is the leading export in DNR. Mangrove crabs shelter in mangrove trees and are caught regularly. Mud crabs are known to be very tasty and a popular item on </a:t>
            </a:r>
            <a:r>
              <a:rPr lang="en-US" dirty="0" smtClean="0"/>
              <a:t>the market. They have been shown to be </a:t>
            </a:r>
            <a:r>
              <a:rPr lang="en-US" dirty="0" smtClean="0"/>
              <a:t>ecologically significant </a:t>
            </a:r>
            <a:r>
              <a:rPr lang="en-US" dirty="0" smtClean="0"/>
              <a:t>in many ways. They keep much of the energy within the </a:t>
            </a:r>
            <a:r>
              <a:rPr lang="en-US" dirty="0" smtClean="0"/>
              <a:t>forest by </a:t>
            </a:r>
            <a:r>
              <a:rPr lang="en-US" dirty="0" smtClean="0"/>
              <a:t>burying and consuming </a:t>
            </a:r>
            <a:r>
              <a:rPr lang="en-US" dirty="0" smtClean="0"/>
              <a:t>leaf litter. </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95000"/>
              </a:schemeClr>
            </a:gs>
            <a:gs pos="50000">
              <a:schemeClr val="bg1"/>
            </a:gs>
            <a:gs pos="100000">
              <a:schemeClr val="bg1">
                <a:lumMod val="75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National Bird!</a:t>
            </a:r>
            <a:endParaRPr lang="en-US" dirty="0"/>
          </a:p>
        </p:txBody>
      </p:sp>
      <p:sp>
        <p:nvSpPr>
          <p:cNvPr id="3" name="Content Placeholder 2"/>
          <p:cNvSpPr>
            <a:spLocks noGrp="1"/>
          </p:cNvSpPr>
          <p:nvPr>
            <p:ph idx="1"/>
          </p:nvPr>
        </p:nvSpPr>
        <p:spPr/>
        <p:txBody>
          <a:bodyPr/>
          <a:lstStyle/>
          <a:p>
            <a:pPr algn="ctr">
              <a:buNone/>
            </a:pPr>
            <a:endParaRPr lang="en-US" dirty="0" smtClean="0"/>
          </a:p>
          <a:p>
            <a:pPr algn="ctr">
              <a:buNone/>
            </a:pPr>
            <a:r>
              <a:rPr lang="en-US" dirty="0" smtClean="0"/>
              <a:t>White Ibis</a:t>
            </a:r>
          </a:p>
          <a:p>
            <a:pPr algn="ctr">
              <a:buNone/>
            </a:pPr>
            <a:endParaRPr lang="en-US" dirty="0"/>
          </a:p>
        </p:txBody>
      </p:sp>
      <p:pic>
        <p:nvPicPr>
          <p:cNvPr id="29700" name="Picture 4" descr="http://www.birdsasart.com/rootjpegs/white%20ibis.jpg"/>
          <p:cNvPicPr>
            <a:picLocks noChangeAspect="1" noChangeArrowheads="1"/>
          </p:cNvPicPr>
          <p:nvPr/>
        </p:nvPicPr>
        <p:blipFill>
          <a:blip r:embed="rId2"/>
          <a:srcRect/>
          <a:stretch>
            <a:fillRect/>
          </a:stretch>
        </p:blipFill>
        <p:spPr bwMode="auto">
          <a:xfrm>
            <a:off x="838200" y="2971800"/>
            <a:ext cx="2362200" cy="3480726"/>
          </a:xfrm>
          <a:prstGeom prst="rect">
            <a:avLst/>
          </a:prstGeom>
          <a:noFill/>
        </p:spPr>
      </p:pic>
      <p:pic>
        <p:nvPicPr>
          <p:cNvPr id="29702" name="Picture 6" descr="http://furpods.tripod.com/w-ibis-1.jpg"/>
          <p:cNvPicPr>
            <a:picLocks noChangeAspect="1" noChangeArrowheads="1"/>
          </p:cNvPicPr>
          <p:nvPr/>
        </p:nvPicPr>
        <p:blipFill>
          <a:blip r:embed="rId3"/>
          <a:srcRect/>
          <a:stretch>
            <a:fillRect/>
          </a:stretch>
        </p:blipFill>
        <p:spPr bwMode="auto">
          <a:xfrm>
            <a:off x="5562600" y="3048000"/>
            <a:ext cx="2794635" cy="3429000"/>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95000"/>
              </a:schemeClr>
            </a:gs>
            <a:gs pos="50000">
              <a:schemeClr val="bg1"/>
            </a:gs>
            <a:gs pos="100000">
              <a:schemeClr val="bg1">
                <a:lumMod val="75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White Ibis Information</a:t>
            </a:r>
            <a:endParaRPr lang="en-US" dirty="0"/>
          </a:p>
        </p:txBody>
      </p:sp>
      <p:sp>
        <p:nvSpPr>
          <p:cNvPr id="3" name="Content Placeholder 2"/>
          <p:cNvSpPr>
            <a:spLocks noGrp="1"/>
          </p:cNvSpPr>
          <p:nvPr>
            <p:ph idx="1"/>
          </p:nvPr>
        </p:nvSpPr>
        <p:spPr/>
        <p:txBody>
          <a:bodyPr/>
          <a:lstStyle/>
          <a:p>
            <a:endParaRPr lang="en-US" dirty="0" smtClean="0"/>
          </a:p>
          <a:p>
            <a:r>
              <a:rPr lang="en-US" dirty="0" smtClean="0"/>
              <a:t>The white ibis is a species of large wading bird. The white ibis is known as the national bird for its abundance in the Delta National Republic. Known for its long red beak (dull brown for immature ibises) the white ibis feeds by probing its beak in the water. It mainly eats fish, frogs, and insects. The  white ibis have a wingspan of 65-95 cm for adults. </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rgbClr val="0070C0"/>
            </a:gs>
            <a:gs pos="50000">
              <a:schemeClr val="accent1">
                <a:lumMod val="60000"/>
                <a:lumOff val="40000"/>
              </a:schemeClr>
            </a:gs>
            <a:gs pos="100000">
              <a:schemeClr val="accent3">
                <a:lumMod val="60000"/>
                <a:lumOff val="40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National Stone!</a:t>
            </a:r>
            <a:endParaRPr lang="en-US" dirty="0"/>
          </a:p>
        </p:txBody>
      </p:sp>
      <p:sp>
        <p:nvSpPr>
          <p:cNvPr id="3" name="Content Placeholder 2"/>
          <p:cNvSpPr>
            <a:spLocks noGrp="1"/>
          </p:cNvSpPr>
          <p:nvPr>
            <p:ph idx="1"/>
          </p:nvPr>
        </p:nvSpPr>
        <p:spPr/>
        <p:txBody>
          <a:bodyPr/>
          <a:lstStyle/>
          <a:p>
            <a:pPr algn="ctr">
              <a:buNone/>
            </a:pPr>
            <a:endParaRPr lang="en-US" dirty="0" smtClean="0"/>
          </a:p>
          <a:p>
            <a:pPr algn="ctr">
              <a:buNone/>
            </a:pPr>
            <a:r>
              <a:rPr lang="en-US" dirty="0" smtClean="0"/>
              <a:t>Lapis Lazuli</a:t>
            </a:r>
          </a:p>
          <a:p>
            <a:pPr algn="ctr">
              <a:buNone/>
            </a:pPr>
            <a:endParaRPr lang="en-US" dirty="0"/>
          </a:p>
        </p:txBody>
      </p:sp>
      <p:sp>
        <p:nvSpPr>
          <p:cNvPr id="33794" name="AutoShape 2" descr="data:image/jpg;base64,/9j/4AAQSkZJRgABAQAAAQABAAD/2wCEAAkGBhMSERUUExQUFRUVGBQXFxgXGBoXHBgWFxcaGBcaGBcYHCYeGhojGRoYHy8iIycpLSwsFx8xNTAqNSYrLCkBCQoKDgwOGg8PGi0kHyQsLCksKSwpLCwsLCwsLSwpLCwsLCksLCwsLCwsLCwsKSwsLCwsLCksLCwsLCwsLCwsLP/AABEIAMIBAwMBIgACEQEDEQH/xAAcAAABBQEBAQAAAAAAAAAAAAADAAECBAUGBwj/xABBEAABAgMEBwUFBgYCAgMAAAABAhEAAyESMUHwBAVRYXGBkRMiobHRBjJTweEHI0KTsvEUFTNSgpJicyRyY6Kz/8QAGwEAAQUBAQAAAAAAAAAAAAAAAQACAwQGBQf/xAA0EQACAQIDBQYEBgMBAAAAAAAAAQIDEQQSIRMxUXGRBSJBUnKxFDI0YSMkM6HR8EKBweH/2gAMAwEAAhEDEQA/AOlSusFtZ2xVC9+J5QVMzfTlHJk3d6nToUaezj3VuXguBZSoRNK+Fd0VQvfnPnEhN2edOsRtviWVRpeVdEXZZDVHlBQkbB0FYppmDOyDy9IAocfoREbcuIdjS8q6IshI2DoIcJGwdBAkzRnZDpXfDM0uINhS8q6InYGwdBE0yxsHQekQAiaTCzPiB0KflXRDiWNg6CJBA2DoIUSEHNLiMdGn5V0QwlDYnHCH7IbB0EOmHhZpcRuxp+VdENYTsHSEANieghzETCzS4i2FLyroiYSk4J6CJdmnYnoIh2RNQD0PnCeDmlxG7Cl4RXREzLT/AGp6D0hhLDe6noIa1uhyd0DNLiLYU/KuiGsDYnoIcS0/2joIcQ0BylxFsKflXREShOxPQQ9gf2joIcwoWZ8RbCn5V0REyk7E9BDBCdieghKVDWoWd8R3w9PyroiXZh/dT0EISxsT0EReH7TCDnfEWwp+VdCQQn+0dBCMtP8AanoPSI26Yw4VAzS4g+Hp+VdCRlp/tT0HpCsJ2J6CE8MTCzS4g2FPyrojP0qWm0bsPIbIUR0v3zy8hCjt0m8i18Eee4yKWIqK3+T92YYVXO2JAwFZv3kw5Oen1pFCS1Z6LQ/TjyXsH7RocL+UBTvhwqG2JUHSv5YPEwo+XOK6TWCImfP1ugWHFiXM474uS99Iz0qN7HZ414QdOkfOn7xHJDky6lefpBAqKva+PO6CNl3iJocWbXyiQVAURIGABoKFQ8CeJBUEbYKKlhUnIjlPaL7R5cgmXooTOmhwqYaoQoUZI/GQcbqUfCh9oftcZSTo0kstY+9WPwIP4BsUrE7KYmPPSkJF2HCmfKNN2X2Wpra1VyRxsbimnkgbkn2605a1LXpE1ThgkTDKSlRbvJTLYKavdUGOIj0n2K9qRpqVImkGagApPdClpxPdYKKTfQUUI8XYuAGBJCQaJYksHUaY3/IR1Ps1rxeh6YVLlSHStaVAe6lybQlKcsGcC+gAujqYnC0pQcLa7yjTqyUlK565OklN917jEbYGoxqCxNQmYiqFgKBuZw4LbDjxeM2ZLIJBjG16Lpv7Hdo1M613kXiFqHeGMVmWEJ4d4i0PAEKGfPKEYTQgkYYmHeImEOQgYcLiEK1CDYLbhwYBaiVuEDKV9JPePLyhRHSFC0eXlDR26T7i5I81xq/M1PVL3ZgqvO4nzhJPDOfOILXU7XPmWiPaDy3XCKct7PQKL/DjyQZ68oTekDth4JbHWsNJbjg1D9c8IKkPsznxgSF5/aJpXnh6wmG4dBD1emc8IKD9ef0gAW3jBxMN118MYUEQrb9LgcIKmY/GK9nhmkSSqtBzGO6GND7l5JoN/wBIdXPlFeXNHKDBfPw53Qxqwbhmijr3XKdGklZvuSNpi5LPy5R5b7aa+OkTylJ7iHCQMWcPzr1jpdm4T4itruWr/gpY3EbKnpvZjTZ1tS1LZSlkl2q73g7M7IrzUNdS58WpUNFlCQwL7aVu5xFAv2br29I3yopKxls7vcjqtKp82XLsWytQCQClDmoDlTgJtWHBvDikWUOQ5BuowCQVIAp3aCjXVptrDak1P2+ky5ThPaKCbThNC71wLO20kDGPR9cfZlNCSUWZlhKEy7IEtRZVVzE3TFWHDuCWF8UHUVOdqj3ksndd1G79nftIJyDKOFUHam6zj7oAHCNPTFETFoVeBbR/ylEt1QaHcUmPIdF0iZIXYClIKSeKWNRQhjHqms9NM/Q06TKsmbI77AuCw+8S7VSpO6ObjcBHctz/AGZcw2JfzcP3Q7xEmIaJpaZstMxHurAI3bQd4LjlEjGPnBwk4y3o0UJKSTRN4iTEQYjDB9ibwxXAlGIleTCDYNaz0iJXnPCAmdT53QjNds456wbCC2oZR8MtEO0D+H0h7WfWFYI98J9+esQtVbP7xETBnjhCSECnKqeXlChphrd4wo7dL5FyR5pjvqanql7s5qZMqrifOE46fSBTZjKVxPnESeEU5b2byj+nHki0JuzOT5w9vPTbveKwVEwWz08oaTFkTc7IKieLophTw4XxgPUJpicMDn5Q/aPl9ueUUUZ4QZCs74Fglwr+TNnfBUzNsVZar9kFCtkNY4spOxs7YMhVBnfFRPhm+LAXTrDWgozfa/WvY6MUpI7Sa8tODAglZ5JpxUI8y0Zfetc2IccxGr7e627bSSkK7ko9nTaC6zv71P8AERkaIQpIVUUcC+owBFP24RsexaOyhrvepnO0ameX2WgcmuFW8Np6w0gPdtO7P7wTs7iWY4O5pgWuiQGIxv8ArGmS8Tjtmh7IpbTJF39VBvb8W2/OLx9DR4x9n+o0TdKTaqEhSiK7BZJwZz4R7OYzXatlUUeCL2Dd02eO/aBIsaZOdCVCYEFKjaBSWANkpI3Uq4OEXPs71vYUUzSbMyzLILsSXD+61CQk1DWxfFX270+WueohFRNsdq5DFAqlIBrWpxoGja9idVo0jQJss0NqYlKkiqbQTdiLh0i3Nr4RZ/sv/StGTVW6+5U1HNOjaXP0JXuhSlSn2s5Df8kseKTHRKjyzWWt5v8AFGbMW86WpItXOqUyHAxez4mlY9L0TTUzZSJiblpCgHucXcruUZvtrCum41eKs+a/k0PZlfOnDhu5BIgo+MTJzygZjPo7RG382gc3P0h1k+vWBk9eGcIckIRJZzi+d31hFQ6XwMnOcLogle3CH2GthQsv9ekOpbZzsgCpmRyhrbC7NINhtywZlM5xEN2r+kVwvPV7oe1hnLwrDkwq59fqYURCs1hR1qdsi5I81xt/ianql7s5eae+rirziJHPIiM4d5X/ALHz9Yg+0/vFKW9m9ofpx5L2DPE0DL47oCOn7QaWrAmG3Jkh3OyJJO7Z8/pBUGmc9IUxNzCovrfAuGw6JjZ4wYHOeEVkr3s0FTn1pCEWETPX984QVKseN9YrI8+MFSvPphACtC4kvnwiGnaaJUpcw/gSTfjgGuqqIpLVoM+cYntjp1mSlBP9RTnelAtedkXxPhqW1qxhxZDWns6bl9jiJhSbVq0ZhUllAiyB3jNtC8kqKWuuMH0OZ2bqBDkKBZ+7aSQWcULG+F/CMQWS5Ael5JepwOEFlO1Q7MW24YY/S+N/ToZb3Rk51LiLgqagIrRr7uXpDpmB686eMRkzGc7WLXggjZfti/o+rFKk9oQAFHug9SCL2YiLiktCu9N503sFrqXo00qUDZsKFKl3BB6Dxjuz7eaOoUUzhw7VpcMHrHkWjps0NerNgeBgi1kSvfACyp01d0uws3VwOw8YqYrA06sto94yFWcU4xehoaYmbMWTLtrCgZrDviWFCypRFQkmyHNLxHbfZ5o8yVImdp3VdqtJTc1hLFgwbffHBqVNS01KquXSiYxsWAoVBtMoONjmj0i/N9rlyFrCT/EhSzZdaiySkKSo90PiGvJQXCXEVMTB1Fs42sSxWWN/Ey/alH/k6Skd4CYSCzENU1HBt8b/ALAad9yuTf2ZtDA2VEmo3H9UYusSZs+dMlrCjat2WLlJcKLHAUJF7F2ih7K6yMjS0ue6ruH/ACYh6C4+W6G9o4dVsK4f5WXValrs+q6dVPwPUCps5MCtc/Lzy8RVO5YZzhEDM2Y/LPjHnuU2lyaqGATVZ3GILmZ9POBGYTD1EFyRVtzl4GVv4P8Atm6Iqm8sYH2jZ8YehjC22zx8KwngIMOlZbOdkKwAtps9eUREzCIdo+c74iFZ6QByRaSOMKIyzSFHVp/IuR5vjV+ZqeqXuzkNImd9f/sr9UIT4raTMFtdfxK8zEUzM8NnSKklqbug/wAOPJF9E/P1g6J2TnjGbbrW+CibnN8R2J0zWkrv9dv1g8ua2fXhGTJmtFiXOfPR+sNsPuX5m3PhmkRsjhw8IghWc8YVoPnCAIONuctBQzZ9IrpG+9mz1ixKVX6wQkws3xz+tNAXpenSpCG90Db75tKJ4IDx0kuWTdXCD/Z1ovaafpU0h0yzZSWq7BFDsZKqb46HZ8stRz4JlHHa08vE4n2j0Qy9KmIJJINly1bIs4UHyu3xmzASCABdUs5G3ODx0Ht7oZGsJ1lzaU7XlyAaDjhHPImbDf03dI3dCoqlNX4Iy04ZGS0NCkpKg9gqsFRoLRS5QLySRXfWNqT/AEUm0mgUliO9VzQtj4M9Iw5mjLslQT3O5aU2JPcdWDm01cDsi4FGwU0ZyAW94uAopIvDlwdjXQ6nvcb7hlRbmJEvkbwBjea1vh5wSACSB5gcGguriVjsSpKZdrtDMUklrKSLxUJIwxbEtFTSBityXuc4jb84sZ+61bUhUdUzT9ldbmSmeoIUtCpZlKXLNgJUr+msrIAT3hsck7iDmzlApFmW6u4nalVlKlKKgS9osAwDNag2ptUrmBcuWpQUULWhLqNpQskgMKEpF5YChOyB6dpJMxRSEo7iZdkd4UAtd5VXKg5JqLrgI5cE1UkmtXa5clbKmtxXM9QJoEqFGIayGurUMObRGaRbKkApArZdyKgC5gSHuaNPWmsZJCWQsTEkntHrNk2GSSgksSdiiwJFSzZc4pIBSKkhVSWANAlle8aEk1oWwh+0Uo5vHcJQyux6Tq7TO0lIXipIJ3K/F4gxYUeF78D6RiajBRLKFBimwqoak2WiaKcSoco0Vrw8gbtsef4mlkrSiuJsMPUz0ot8Ail7IAvhnO+GM05zSIFfhEKViW4is5y8QWvL9YZS4GVvnxgjQhVfnw2QxmQJS8c59YipcKwgwVv2ZMTQrwznhFZSvnnrDdqBACjTlJoIUB0ZfdHPzh46lP5VyPOMb9TU9UvdnAaQomYu6i5mz+49L4MhefSKGmaQ0yY398wdFGB/xrOdhx8cL7oryWpuKD/DjyRqdp+/KCpVnpnlGbL025xlosifS69utMDEdiwmXkTM+sElziCwjPE+udnG6Jy59OVGzwgWHXNhE96u3GDomEtd5RiIn16bPCLaNLO36wxodc1JU359KxaSXofCMeXPPPIvi7JnhhnP0hDjX0I1HEXR0v2a6IBoy5pDKnTZiidotGz5mOU0TSQGPDGOw+zNROrpZJdys8O8aRdwqtGT5f8AShi/Bczj/tM0NA0q0osVAFgzkVGy81FXujif4e2qylCyohAADliGChd3n2UsuBW+PSvbLWSU6SQFBLKlFarLpSE227RKgQupCqMRZ2gR53O1ouYAjvBSmSsWmSslZUl0sKuUVJ/BspGow06jjFW4dDhVYxTbuAXKSbyWbhTYzsz1gmjpAAJrgaXAveNjMYWjoWC6FOAUhyn8SnZwoFjeN7GDzFpUFJCbKbINlyrvJAQoEliST3qO12EdlSV9EUWnYPoEsu7EUS1W3ppjQOxiWudBRYSqWJiQRZtLYpMwEFTNQCzVi5irq/Si5INSkoNqpY90hNoXijECmEHnzLSQkk90kAcT3mGBeJLOTuQ3ysWqNNmSpgXJISsFQdVAphUEKpZUBcdo5U9aTCuYqYoAWlFZCXYBXfYbq3YO0EmglVkpBIJFO8Cp6mhsjgKCyNhiMzRDZBLs4BAd3o4reWrzERKMZPP42tclzNaFDWWqZkufZWAkpIUoO9kLTaS7OGZQJaIygSoJBPzvvA4E4xf1xpCFrCky1JFkBTkWlLSClyzB1BIJYe8VmsZU0lCgFFrN4Lu4wbd4PwiqlaHe3ssXu9DrtSaxtqAck/w2jO94KFTJZfH3bMba1tj5YxxvsjPJ0ghRP9JVkYWe1tY8fGOsVujFdoJKuzT4J3ookZn7tDFbm/HOd8BJ4QMzKt0igXAyz4/SAhTZeImZn1iFvbk5aFYQZ855xG38/wBn6wMXbc56xEloDEFKoi+cNzRC3nxhBdPpwzyhBNPRT3Rz8zChtDV3BU4+Zho6MF3VyPN8b9TU9Uvdnm+sge0mNUdpM4++dtGina3U9Wxi3p6vvpgP98zEXWzyaKa08uDUhj3m1o/px5IMAMPXwfaYtSlX44HY5Dxm2mvp4PdBUTid1eHjDWidM05a+AGPkW5wSXMG0bDhjT5RQlqUa8fOrdfCCSZpqavh82EMsSJmkFC/Zfw3jnBpS2ikg77r63c7wPSDy1csDnHwhg65dRNiyidvzloopVBpam4b6Z+sMY80ZU/Y/P6c4777JJj6tQP7VzAer/OPNpSq52R332OzG0WdLxlz1dClLeRi9hvkkuRRxfgzF9s5hGsVdyWt8JiVWQQggAlmN6VbO6kkho5TTZExEuSpcgS5K0gyyj3VTECwqcVVVbPdJS4BoWxjq/tGCVaQUApClTEFSiGINmykBT+4AyrrxfHM6Fo6pqSkyZhliaklSFskkt92LRIBUm6zUmw7gRpo9ynCpy6HCfenKJp6k1hoyZakTVLVJmK7Y9mlIUFSa2Zgt2kg0Yv3nLMQ8ZntPrYq0iYQEoTNUJoCKBlIBBL1CmLkvZJUWpUi1LpitH0i2wty0zCO0RaCZiUKC0lIIYe8Nt2+K2lTlMCWmJSJpkoINnvLIUpKVWgl1AqKVUNcQImcJQrbSOun906DFJOGRjaIpJUogKAKiw2ApcBzWgF+Lmoi0qYCTuqm40tMXLi4EYV2B4SkS5tgqUUpTMFQ1uwtIUsC2ok2WsJwpg7C12aQJolJUtKlWULUn8IJIcWXSsAtQ3h2IaL1Kvp/f9lWpT1Ko0pYlGST929tH/FVzpO+0QQNrtSAWJi7SUuWTapsSCpRfcA78INp6klVFlQNo0DC+nuuC7E02iM5U5RehuFLnaj1vu6xMkkrrx1G7wc5gKsT3Dac90d5wUsxJoXw6xRlKNp1d5i4FzgM4JFWr4xcNmzacO9mzVwGqbma4Xu70ippc9kgCyCke8SWLEqoQMR3bjUC6+KlaUY965ZppvQ1fY2ukKJ+EXpSq0s2+OxX8vCvzji/YYgqmr/4oTjeXUX6COtVMzhx6xiu0Z567aNPglakh1EwBauOawlzaXwIzHHl4RQLZPbzhlzPlkRBS/lECv5NnG+CAmZmdlYRmcYG9M7sOEQFIDEWCv6wxXFcKz6RNJ84Fh1zb0Ff3YdsfMw8B0CZ92Ofmd0KOlTXdXI85xv1NT1S92eb6bL+9mNU9pMo/wDzNBsvhiNrdb9l2MLSJo7aaP8A5Jm34hzygaJoJwv9CcWI8YhlvNpRts48kG/hXqB4ba1a6jVgHZtgDhw2VxI+e+DGcC1XoB82h1qfDZT5v0vgInsCCgLjU8j6QZE3HN14fBoEqS9x885EBslzfjc5zdCtcV2jRRpLNjk7botSZ77MjGMe3XDOG2LOjr4i+/luxI8Ia0OTNlE7POLKJz/TphfGWma/LLdYPLm7Hf6VuhjRImaSZ9AkbQeV0dn9l2nhOkz5VPvUJmp4pJSr9XhHnyZlXjS1TrU6PPlaQK9mvvNjLXRXgYsYZ2nl46fx+5DiVmhfhqdB9p0ltKUTcoJP/wBbOeEcpq7TJkskyphR2YVMQGtATHCSW9xJsqPfUGwvIj0L7UpQXLkTkd5Cw1oVoRbSeYeOAOsgnR+x7KURbCzMIJWG/C/9rUbfG0w62uFjp9uVjL1O5VZnaSpUydam2gVLeYyQKu6ykAgOxdqB9jxLSU2QGaoCu6y3cXEPQ3UOyLGsdVTiEzRLCEKAUizZSLKkdo4sklrIJrUORfFFBpUVo7YZrFik1Jd1jJpp6modCKJWjrQpPazyolKi6UICgEukumyGtG0Q9GBcxty0K7ObMlpeUhRWlEuY1hTALWAliqUEqLENQ0xEA9nvaFOjoJQlJ+6ZQmlJCpwXaQpIJBNDUBzQXwBEubpekG0DaWSW/ppc2lTD3rglRdTPeN0UaUainLPuXi+vgSVcrirFPTdFK0oACUGywUVBKTZJNpROyqeQ50O0CihCglNlwV94lQUyhbDkd0UYAXl6xp6bMCR2akKuDJcpUlaXDm0nvBwsUo4dwYxdJTLsIUkEKJWFd73jRSQB+EAOHxY7Ivykm1IrwvawUaSZKgZUxioKBxoQUMbSWqKuLn2iMvTp6FJAANslTqtd0ospCQE4EEKL42hsgOkLJL7ScdlwAhzoipgSGKTNV2aeQdZbcnziliaiyybLlGm8yOg9j9HsaM93aKUr/GiR5GNoTvl6wCXKCUhKaJSABuADVhFRG/P1jD1JZ5NmohHJFIKZz8IiVgtj5ftdAjNAvB3ftA1Kf6eVYjsPuFUa3/OIdqBuiCSx4QlKfN0EQ9vP0hBWLxE7M8miAmfv+0KwAqTdc+aw4XneICVvzh3zvhCN/Vv9NP8Al+owojqtX3Sf8v1GFHSh8q5HnWN+pqeqXuzzHTpn301/iTf1mBpVXnhX94HrJX383/sm/rVR4Dftu43xE95sqT7keSL38RWm4sbsd8SSsXZHF+UU0H5wRKvLPKG2ROpF7tnF49bsHyw2QwD0a49Mt4RV7TCHRN+dz+H1gND7h/4YgO3IisSDjdS+/j+8JE0XvXdvvbl5QVwaGuIw3m6tRDQhpU5zWpbbhFqWo3DxO44xRGjGjEM/EP6BroKhCtnMZcczjxhpImW0T+bvh6botS1UupdyMZkoXPfiPDHN0XZagDfwhu7cHwOr9n9d9tok3V0wkrSkzdHUcUp7xQTtAduYwEcqiYBMFpS0pxKGKmNCwNORhp0q3uUPdNxB82uimrSSSxoqgL86il0a7szFQq03Buzfh/3++Jn8bh5U55luDFQuBJD0dnoaU2thviBIrRzTDDa+z6QyTfeDhnnAzNLEAsbmdn47tvKO42oo5xaSpIUntHFQ+0PeRtYVa+NlE/tUolhN4ISv+5csOCi0zzVWrKrwQZYvcnn9HVQuHdtzMdm/cesaugaahCJhUEqKezVLBBJe2FEJYiyk/iUK0S15ivUvbM0G3ghGUsFJADoSozJM9VkKKUzK95QtgpBxCnJAueOdm6Q+3aynDOPTwMXtJ0okqNot7t7sKsmuFT1MVND1fM0qYJcoOTeSQlKBipa7kpDGpwA2xWqN043bJ6auH1LqiZpc8S0AJo61n3ZctKQVLWbgEgdaXmN/RZUtcxc5D9mB2Wj2rzLBrMOxUxTq4GCzTKRI/hdGNqSbP8RPDpOlKSGEuXiJAN5/GXa8kjUtunL6RmMZi3NZE+Z28Lh0nnf+iyZpe/P7xBU256eOb4rp0jp8oVMM5Ecmx0rk1nfAVZ3xFTvRogA8FDSXatEBO2X7vGArWC9br3wPMQxXmm6HWG3LXa582hPzxin27bm28t8TVOp8s48IVhXLIXxhirZFQTvnt8RR3iXa1wz+3jCsK51GqT90n/L9RhRDUy/uU3/i/UYUXoLuo88xj/MVPVL3Z5ZrRX387/tmfrV84AJgr6dWh9bH/wAid/2zf1qitahrNhSfcXJFtKsikSRN4brr+O+KqV45pBEzDvwz4w2xLcsqW7Zu3QRCiabWxzSkVUzILKVTw2b8nfAsPTLlurBzu824mLMlLkHxwPADNIpAi6uDgb7vlB0aQRhWvPczVAhrJEzTkoFMWG1+cFJZy2yovGJ3bekVpM99m6vg/LGLV4Ytg/O5xERMIyw7NdSj5Fzc4kJGw53tjCQoXdPDe7X4wdMz59doa8QAjMWuo1avnZFLTpCViysGlXuIvqDePrF46SAKnO6M3TtboS7kE8/TNIfG99AStbUzNI0hUqhWFJwL1Gx90Tl6YlntAmrl79h5bIwdY6xtml3BvKKIMdmjj6sFaWpyKlCDfdO3Rpge8Pib4irWyE1o/hwbbhHGdsraesNbO0xbfa07aRK6wsfFnTJ1qqYqwipLiyKX/wByjyrHS6r1IyfvlWhf2QJEvcV4rL7abjHneh6YqWsKTeI6jRPbcUC0M2IN3z2RycRia1XS50KFOlHedfMmjEt6RXMyor45EUNF1xLme6qvPP7Qbthg/wBcv0jm5WjpZkwqjnCIKXAzOAv6m7nnCBHS00208duEGw24czM312bsL90Ma7G+eHr0ivaevG4NkXQNSlC8+uG66DYFwsxO8kmuOLXdBA+14bum/ax8YgpfC/q0QTW5tmXvo8GwGw5VUtm7AXGIGbSmFKHEvt44wEqPrfwy22IlXHq3Q4j0hJAuFVMuYtw4dIj2u/5fTHzgZmEcPB8X2fQRBR9KCrbzug2Bc7LUh+4Tj72A/uMKI+z6n0dHuj37x/zVCi5FaI8+xj/MVPU/c8w1uf8AyJ3/AGzf1mKtqD64V/5E7/tm/rMVQYYzYU/lXJBQqCJUBf6QAKiQMAluWETAOUTTM2cLhfv3esVQW6RILgWDmLoUPlVt8WETQK0x3fthGeD1giFHzvrhj1vgWHqRqIm8t2zbjW8xclaUdp3g0uOw3NGMFh6/Ib6i6JiaWvuflQ7IY4kqmbKNKww2u+Dgs9RFafrayCbr7sf3+cZa9LIznJjM0rSSTBUBsqumhZ0zXCiSAaVjOVOJviBholSsVnJveImFChQRgoQhQ8IQjDQ8NCCXdDWQQ0b2h6xNHOB8c8o52TNaCp0iuMNauSQlY6yVpIN523Ubw2fKCLZr78emecYWiaZcz4NnrF8aW7AmuXzv3xC42LUZ3RaUC9DXdzxBgK9IU1QW3bRw35viC5lbuR5CIFf73tzhWE2T/i3Ls1Q+dnrDieTcTdlttxiupF+3n0pAVUxfOD8fCDYbcvqn151bG68CBTJz7/l9YqqO9x5VHrDmY1ANt+z0eFYWYMF4Y528du2EmZgW/a98+cAwqaY4dIipTX4Dh53wbAud/wCza30ZHFf61QoB7NF9GRffM/8A0VDxajuRgMZ9RU9T9w2lamkFaiZMokqUSTLTUvwgP8j0f4En8tPpDwoT3lqnOWVa+CHGpNH+BJ/LTu3Q38k0f4Em/wCGn0hQoSHZ5cRzqTR/gSfy0+kIak0f4En8tPpChQGBzlxJ/wAk0dv6En8tPpDp1NI+DK/0T6Q8KFEZnlxG/k8j4Mr/AET6Qw1PI+DK/wBE+kKFCHZ5cRjqXR/gSfy0+kDOpNH+BJ/LT6QoUIKnLiN/JNH+BJ/LT6QhqTR/gSfy0+kKFBHZ5cRHUmj/AAJP5afSF/JNH+BJ/LT6Q8KADPLiN/JNH+BJ/LT6QhqTR/gSfy0+kKFCFnlxF/JNH+BJ/LT6Qv5Jo/wJP5afSFCgizy4j/yPR/gSfy0+kONR6P8AAk/lp9IUKALPLiSTqaR8GV+Wn0g38qk/Clf6J9IUKEBzlxJDVUl/6Uq4/gTv3Qv5VJ+FK/0T6QoUIbnlfePN1TJF0mVh+BO7dEP5RIJrJlf6J9IUKCkLPK28gvVEj4Mr/RO7dDjVMin3Mr/RPpDwoQc8uIyNUyPgysPwJ9IY6pkfBlf6J3boUKAJTlxNnV2iITLAShIHeoAAPeOAhQoUWo7kZ+tJ7SWviz//2Q=="/>
          <p:cNvSpPr>
            <a:spLocks noChangeAspect="1" noChangeArrowheads="1"/>
          </p:cNvSpPr>
          <p:nvPr/>
        </p:nvSpPr>
        <p:spPr bwMode="auto">
          <a:xfrm>
            <a:off x="77788" y="-884238"/>
            <a:ext cx="2466975" cy="184785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33796" name="AutoShape 4" descr="data:image/jpg;base64,/9j/4AAQSkZJRgABAQAAAQABAAD/2wCEAAkGBhMSERUUExQUFRUVGBQXFxgXGBoXHBgWFxcaGBcaGBcYHCYeGhojGRoYHy8iIycpLSwsFx8xNTAqNSYrLCkBCQoKDgwOGg8PGi0kHyQsLCksKSwpLCwsLCwsLSwpLCwsLCksLCwsLCwsLCwsKSwsLCwsLCksLCwsLCwsLCwsLP/AABEIAMIBAwMBIgACEQEDEQH/xAAcAAABBQEBAQAAAAAAAAAAAAADAAECBAUGBwj/xABBEAABAgMEBwUFBgYCAgMAAAABAhEAAyESMUHwBAVRYXGBkRMiobHRBjJTweEHI0KTsvEUFTNSgpJicyRyY6Kz/8QAGwEAAQUBAQAAAAAAAAAAAAAAAQACAwQGBQf/xAA0EQACAQIDBQYEBgMBAAAAAAAAAQIDEQQSIRMxUXGRBSJBUnKxFDI0YSMkM6HR8EKBweH/2gAMAwEAAhEDEQA/AOlSusFtZ2xVC9+J5QVMzfTlHJk3d6nToUaezj3VuXguBZSoRNK+Fd0VQvfnPnEhN2edOsRtviWVRpeVdEXZZDVHlBQkbB0FYppmDOyDy9IAocfoREbcuIdjS8q6IshI2DoIcJGwdBAkzRnZDpXfDM0uINhS8q6InYGwdBE0yxsHQekQAiaTCzPiB0KflXRDiWNg6CJBA2DoIUSEHNLiMdGn5V0QwlDYnHCH7IbB0EOmHhZpcRuxp+VdENYTsHSEANieghzETCzS4i2FLyroiYSk4J6CJdmnYnoIh2RNQD0PnCeDmlxG7Cl4RXREzLT/AGp6D0hhLDe6noIa1uhyd0DNLiLYU/KuiGsDYnoIcS0/2joIcQ0BylxFsKflXREShOxPQQ9gf2joIcwoWZ8RbCn5V0REyk7E9BDBCdieghKVDWoWd8R3w9PyroiXZh/dT0EISxsT0EReH7TCDnfEWwp+VdCQQn+0dBCMtP8AanoPSI26Yw4VAzS4g+Hp+VdCRlp/tT0HpCsJ2J6CE8MTCzS4g2FPyrojP0qWm0bsPIbIUR0v3zy8hCjt0m8i18Eee4yKWIqK3+T92YYVXO2JAwFZv3kw5Oen1pFCS1Z6LQ/TjyXsH7RocL+UBTvhwqG2JUHSv5YPEwo+XOK6TWCImfP1ugWHFiXM474uS99Iz0qN7HZ414QdOkfOn7xHJDky6lefpBAqKva+PO6CNl3iJocWbXyiQVAURIGABoKFQ8CeJBUEbYKKlhUnIjlPaL7R5cgmXooTOmhwqYaoQoUZI/GQcbqUfCh9oftcZSTo0kstY+9WPwIP4BsUrE7KYmPPSkJF2HCmfKNN2X2Wpra1VyRxsbimnkgbkn2605a1LXpE1ThgkTDKSlRbvJTLYKavdUGOIj0n2K9qRpqVImkGagApPdClpxPdYKKTfQUUI8XYuAGBJCQaJYksHUaY3/IR1Ps1rxeh6YVLlSHStaVAe6lybQlKcsGcC+gAujqYnC0pQcLa7yjTqyUlK565OklN917jEbYGoxqCxNQmYiqFgKBuZw4LbDjxeM2ZLIJBjG16Lpv7Hdo1M613kXiFqHeGMVmWEJ4d4i0PAEKGfPKEYTQgkYYmHeImEOQgYcLiEK1CDYLbhwYBaiVuEDKV9JPePLyhRHSFC0eXlDR26T7i5I81xq/M1PVL3ZgqvO4nzhJPDOfOILXU7XPmWiPaDy3XCKct7PQKL/DjyQZ68oTekDth4JbHWsNJbjg1D9c8IKkPsznxgSF5/aJpXnh6wmG4dBD1emc8IKD9ef0gAW3jBxMN118MYUEQrb9LgcIKmY/GK9nhmkSSqtBzGO6GND7l5JoN/wBIdXPlFeXNHKDBfPw53Qxqwbhmijr3XKdGklZvuSNpi5LPy5R5b7aa+OkTylJ7iHCQMWcPzr1jpdm4T4itruWr/gpY3EbKnpvZjTZ1tS1LZSlkl2q73g7M7IrzUNdS58WpUNFlCQwL7aVu5xFAv2br29I3yopKxls7vcjqtKp82XLsWytQCQClDmoDlTgJtWHBvDikWUOQ5BuowCQVIAp3aCjXVptrDak1P2+ky5ThPaKCbThNC71wLO20kDGPR9cfZlNCSUWZlhKEy7IEtRZVVzE3TFWHDuCWF8UHUVOdqj3ksndd1G79nftIJyDKOFUHam6zj7oAHCNPTFETFoVeBbR/ylEt1QaHcUmPIdF0iZIXYClIKSeKWNRQhjHqms9NM/Q06TKsmbI77AuCw+8S7VSpO6ObjcBHctz/AGZcw2JfzcP3Q7xEmIaJpaZstMxHurAI3bQd4LjlEjGPnBwk4y3o0UJKSTRN4iTEQYjDB9ibwxXAlGIleTCDYNaz0iJXnPCAmdT53QjNds456wbCC2oZR8MtEO0D+H0h7WfWFYI98J9+esQtVbP7xETBnjhCSECnKqeXlChphrd4wo7dL5FyR5pjvqanql7s5qZMqrifOE46fSBTZjKVxPnESeEU5b2byj+nHki0JuzOT5w9vPTbveKwVEwWz08oaTFkTc7IKieLophTw4XxgPUJpicMDn5Q/aPl9ueUUUZ4QZCs74Fglwr+TNnfBUzNsVZar9kFCtkNY4spOxs7YMhVBnfFRPhm+LAXTrDWgozfa/WvY6MUpI7Sa8tODAglZ5JpxUI8y0Zfetc2IccxGr7e627bSSkK7ko9nTaC6zv71P8AERkaIQpIVUUcC+owBFP24RsexaOyhrvepnO0ameX2WgcmuFW8Np6w0gPdtO7P7wTs7iWY4O5pgWuiQGIxv8ArGmS8Tjtmh7IpbTJF39VBvb8W2/OLx9DR4x9n+o0TdKTaqEhSiK7BZJwZz4R7OYzXatlUUeCL2Dd02eO/aBIsaZOdCVCYEFKjaBSWANkpI3Uq4OEXPs71vYUUzSbMyzLILsSXD+61CQk1DWxfFX270+WueohFRNsdq5DFAqlIBrWpxoGja9idVo0jQJss0NqYlKkiqbQTdiLh0i3Nr4RZ/sv/StGTVW6+5U1HNOjaXP0JXuhSlSn2s5Df8kseKTHRKjyzWWt5v8AFGbMW86WpItXOqUyHAxez4mlY9L0TTUzZSJiblpCgHucXcruUZvtrCum41eKs+a/k0PZlfOnDhu5BIgo+MTJzygZjPo7RG382gc3P0h1k+vWBk9eGcIckIRJZzi+d31hFQ6XwMnOcLogle3CH2GthQsv9ekOpbZzsgCpmRyhrbC7NINhtywZlM5xEN2r+kVwvPV7oe1hnLwrDkwq59fqYURCs1hR1qdsi5I81xt/ianql7s5eae+rirziJHPIiM4d5X/ALHz9Yg+0/vFKW9m9ofpx5L2DPE0DL47oCOn7QaWrAmG3Jkh3OyJJO7Z8/pBUGmc9IUxNzCovrfAuGw6JjZ4wYHOeEVkr3s0FTn1pCEWETPX984QVKseN9YrI8+MFSvPphACtC4kvnwiGnaaJUpcw/gSTfjgGuqqIpLVoM+cYntjp1mSlBP9RTnelAtedkXxPhqW1qxhxZDWns6bl9jiJhSbVq0ZhUllAiyB3jNtC8kqKWuuMH0OZ2bqBDkKBZ+7aSQWcULG+F/CMQWS5Ael5JepwOEFlO1Q7MW24YY/S+N/ToZb3Rk51LiLgqagIrRr7uXpDpmB686eMRkzGc7WLXggjZfti/o+rFKk9oQAFHug9SCL2YiLiktCu9N503sFrqXo00qUDZsKFKl3BB6Dxjuz7eaOoUUzhw7VpcMHrHkWjps0NerNgeBgi1kSvfACyp01d0uws3VwOw8YqYrA06sto94yFWcU4xehoaYmbMWTLtrCgZrDviWFCypRFQkmyHNLxHbfZ5o8yVImdp3VdqtJTc1hLFgwbffHBqVNS01KquXSiYxsWAoVBtMoONjmj0i/N9rlyFrCT/EhSzZdaiySkKSo90PiGvJQXCXEVMTB1Fs42sSxWWN/Ey/alH/k6Skd4CYSCzENU1HBt8b/ALAad9yuTf2ZtDA2VEmo3H9UYusSZs+dMlrCjat2WLlJcKLHAUJF7F2ih7K6yMjS0ue6ruH/ACYh6C4+W6G9o4dVsK4f5WXValrs+q6dVPwPUCps5MCtc/Lzy8RVO5YZzhEDM2Y/LPjHnuU2lyaqGATVZ3GILmZ9POBGYTD1EFyRVtzl4GVv4P8Atm6Iqm8sYH2jZ8YehjC22zx8KwngIMOlZbOdkKwAtps9eUREzCIdo+c74iFZ6QByRaSOMKIyzSFHVp/IuR5vjV+ZqeqXuzkNImd9f/sr9UIT4raTMFtdfxK8zEUzM8NnSKklqbug/wAOPJF9E/P1g6J2TnjGbbrW+CibnN8R2J0zWkrv9dv1g8ua2fXhGTJmtFiXOfPR+sNsPuX5m3PhmkRsjhw8IghWc8YVoPnCAIONuctBQzZ9IrpG+9mz1ixKVX6wQkws3xz+tNAXpenSpCG90Db75tKJ4IDx0kuWTdXCD/Z1ovaafpU0h0yzZSWq7BFDsZKqb46HZ8stRz4JlHHa08vE4n2j0Qy9KmIJJINly1bIs4UHyu3xmzASCABdUs5G3ODx0Ht7oZGsJ1lzaU7XlyAaDjhHPImbDf03dI3dCoqlNX4Iy04ZGS0NCkpKg9gqsFRoLRS5QLySRXfWNqT/AEUm0mgUliO9VzQtj4M9Iw5mjLslQT3O5aU2JPcdWDm01cDsi4FGwU0ZyAW94uAopIvDlwdjXQ6nvcb7hlRbmJEvkbwBjea1vh5wSACSB5gcGguriVjsSpKZdrtDMUklrKSLxUJIwxbEtFTSBityXuc4jb84sZ+61bUhUdUzT9ldbmSmeoIUtCpZlKXLNgJUr+msrIAT3hsck7iDmzlApFmW6u4nalVlKlKKgS9osAwDNag2ptUrmBcuWpQUULWhLqNpQskgMKEpF5YChOyB6dpJMxRSEo7iZdkd4UAtd5VXKg5JqLrgI5cE1UkmtXa5clbKmtxXM9QJoEqFGIayGurUMObRGaRbKkApArZdyKgC5gSHuaNPWmsZJCWQsTEkntHrNk2GSSgksSdiiwJFSzZc4pIBSKkhVSWANAlle8aEk1oWwh+0Uo5vHcJQyux6Tq7TO0lIXipIJ3K/F4gxYUeF78D6RiajBRLKFBimwqoak2WiaKcSoco0Vrw8gbtsef4mlkrSiuJsMPUz0ot8Ail7IAvhnO+GM05zSIFfhEKViW4is5y8QWvL9YZS4GVvnxgjQhVfnw2QxmQJS8c59YipcKwgwVv2ZMTQrwznhFZSvnnrDdqBACjTlJoIUB0ZfdHPzh46lP5VyPOMb9TU9UvdnAaQomYu6i5mz+49L4MhefSKGmaQ0yY398wdFGB/xrOdhx8cL7oryWpuKD/DjyRqdp+/KCpVnpnlGbL025xlosifS69utMDEdiwmXkTM+sElziCwjPE+udnG6Jy59OVGzwgWHXNhE96u3GDomEtd5RiIn16bPCLaNLO36wxodc1JU359KxaSXofCMeXPPPIvi7JnhhnP0hDjX0I1HEXR0v2a6IBoy5pDKnTZiidotGz5mOU0TSQGPDGOw+zNROrpZJdys8O8aRdwqtGT5f8AShi/Bczj/tM0NA0q0osVAFgzkVGy81FXujif4e2qylCyohAADliGChd3n2UsuBW+PSvbLWSU6SQFBLKlFarLpSE227RKgQupCqMRZ2gR53O1ouYAjvBSmSsWmSslZUl0sKuUVJ/BspGow06jjFW4dDhVYxTbuAXKSbyWbhTYzsz1gmjpAAJrgaXAveNjMYWjoWC6FOAUhyn8SnZwoFjeN7GDzFpUFJCbKbINlyrvJAQoEliST3qO12EdlSV9EUWnYPoEsu7EUS1W3ppjQOxiWudBRYSqWJiQRZtLYpMwEFTNQCzVi5irq/Si5INSkoNqpY90hNoXijECmEHnzLSQkk90kAcT3mGBeJLOTuQ3ysWqNNmSpgXJISsFQdVAphUEKpZUBcdo5U9aTCuYqYoAWlFZCXYBXfYbq3YO0EmglVkpBIJFO8Cp6mhsjgKCyNhiMzRDZBLs4BAd3o4reWrzERKMZPP42tclzNaFDWWqZkufZWAkpIUoO9kLTaS7OGZQJaIygSoJBPzvvA4E4xf1xpCFrCky1JFkBTkWlLSClyzB1BIJYe8VmsZU0lCgFFrN4Lu4wbd4PwiqlaHe3ssXu9DrtSaxtqAck/w2jO94KFTJZfH3bMba1tj5YxxvsjPJ0ghRP9JVkYWe1tY8fGOsVujFdoJKuzT4J3ookZn7tDFbm/HOd8BJ4QMzKt0igXAyz4/SAhTZeImZn1iFvbk5aFYQZ855xG38/wBn6wMXbc56xEloDEFKoi+cNzRC3nxhBdPpwzyhBNPRT3Rz8zChtDV3BU4+Zho6MF3VyPN8b9TU9Uvdnm+sge0mNUdpM4++dtGina3U9Wxi3p6vvpgP98zEXWzyaKa08uDUhj3m1o/px5IMAMPXwfaYtSlX44HY5Dxm2mvp4PdBUTid1eHjDWidM05a+AGPkW5wSXMG0bDhjT5RQlqUa8fOrdfCCSZpqavh82EMsSJmkFC/Zfw3jnBpS2ikg77r63c7wPSDy1csDnHwhg65dRNiyidvzloopVBpam4b6Z+sMY80ZU/Y/P6c4777JJj6tQP7VzAer/OPNpSq52R332OzG0WdLxlz1dClLeRi9hvkkuRRxfgzF9s5hGsVdyWt8JiVWQQggAlmN6VbO6kkho5TTZExEuSpcgS5K0gyyj3VTECwqcVVVbPdJS4BoWxjq/tGCVaQUApClTEFSiGINmykBT+4AyrrxfHM6Fo6pqSkyZhliaklSFskkt92LRIBUm6zUmw7gRpo9ynCpy6HCfenKJp6k1hoyZakTVLVJmK7Y9mlIUFSa2Zgt2kg0Yv3nLMQ8ZntPrYq0iYQEoTNUJoCKBlIBBL1CmLkvZJUWpUi1LpitH0i2wty0zCO0RaCZiUKC0lIIYe8Nt2+K2lTlMCWmJSJpkoINnvLIUpKVWgl1AqKVUNcQImcJQrbSOun906DFJOGRjaIpJUogKAKiw2ApcBzWgF+Lmoi0qYCTuqm40tMXLi4EYV2B4SkS5tgqUUpTMFQ1uwtIUsC2ok2WsJwpg7C12aQJolJUtKlWULUn8IJIcWXSsAtQ3h2IaL1Kvp/f9lWpT1Ko0pYlGST929tH/FVzpO+0QQNrtSAWJi7SUuWTapsSCpRfcA78INp6klVFlQNo0DC+nuuC7E02iM5U5RehuFLnaj1vu6xMkkrrx1G7wc5gKsT3Dac90d5wUsxJoXw6xRlKNp1d5i4FzgM4JFWr4xcNmzacO9mzVwGqbma4Xu70ippc9kgCyCke8SWLEqoQMR3bjUC6+KlaUY965ZppvQ1fY2ukKJ+EXpSq0s2+OxX8vCvzji/YYgqmr/4oTjeXUX6COtVMzhx6xiu0Z567aNPglakh1EwBauOawlzaXwIzHHl4RQLZPbzhlzPlkRBS/lECv5NnG+CAmZmdlYRmcYG9M7sOEQFIDEWCv6wxXFcKz6RNJ84Fh1zb0Ff3YdsfMw8B0CZ92Ofmd0KOlTXdXI85xv1NT1S92eb6bL+9mNU9pMo/wDzNBsvhiNrdb9l2MLSJo7aaP8A5Jm34hzygaJoJwv9CcWI8YhlvNpRts48kG/hXqB4ba1a6jVgHZtgDhw2VxI+e+DGcC1XoB82h1qfDZT5v0vgInsCCgLjU8j6QZE3HN14fBoEqS9x885EBslzfjc5zdCtcV2jRRpLNjk7botSZ77MjGMe3XDOG2LOjr4i+/luxI8Ia0OTNlE7POLKJz/TphfGWma/LLdYPLm7Hf6VuhjRImaSZ9AkbQeV0dn9l2nhOkz5VPvUJmp4pJSr9XhHnyZlXjS1TrU6PPlaQK9mvvNjLXRXgYsYZ2nl46fx+5DiVmhfhqdB9p0ltKUTcoJP/wBbOeEcpq7TJkskyphR2YVMQGtATHCSW9xJsqPfUGwvIj0L7UpQXLkTkd5Cw1oVoRbSeYeOAOsgnR+x7KURbCzMIJWG/C/9rUbfG0w62uFjp9uVjL1O5VZnaSpUydam2gVLeYyQKu6ykAgOxdqB9jxLSU2QGaoCu6y3cXEPQ3UOyLGsdVTiEzRLCEKAUizZSLKkdo4sklrIJrUORfFFBpUVo7YZrFik1Jd1jJpp6modCKJWjrQpPazyolKi6UICgEukumyGtG0Q9GBcxty0K7ObMlpeUhRWlEuY1hTALWAliqUEqLENQ0xEA9nvaFOjoJQlJ+6ZQmlJCpwXaQpIJBNDUBzQXwBEubpekG0DaWSW/ppc2lTD3rglRdTPeN0UaUainLPuXi+vgSVcrirFPTdFK0oACUGywUVBKTZJNpROyqeQ50O0CihCglNlwV94lQUyhbDkd0UYAXl6xp6bMCR2akKuDJcpUlaXDm0nvBwsUo4dwYxdJTLsIUkEKJWFd73jRSQB+EAOHxY7Ivykm1IrwvawUaSZKgZUxioKBxoQUMbSWqKuLn2iMvTp6FJAANslTqtd0ospCQE4EEKL42hsgOkLJL7ScdlwAhzoipgSGKTNV2aeQdZbcnziliaiyybLlGm8yOg9j9HsaM93aKUr/GiR5GNoTvl6wCXKCUhKaJSABuADVhFRG/P1jD1JZ5NmohHJFIKZz8IiVgtj5ftdAjNAvB3ftA1Kf6eVYjsPuFUa3/OIdqBuiCSx4QlKfN0EQ9vP0hBWLxE7M8miAmfv+0KwAqTdc+aw4XneICVvzh3zvhCN/Vv9NP8Al+owojqtX3Sf8v1GFHSh8q5HnWN+pqeqXuzzHTpn301/iTf1mBpVXnhX94HrJX383/sm/rVR4Dftu43xE95sqT7keSL38RWm4sbsd8SSsXZHF+UU0H5wRKvLPKG2ROpF7tnF49bsHyw2QwD0a49Mt4RV7TCHRN+dz+H1gND7h/4YgO3IisSDjdS+/j+8JE0XvXdvvbl5QVwaGuIw3m6tRDQhpU5zWpbbhFqWo3DxO44xRGjGjEM/EP6BroKhCtnMZcczjxhpImW0T+bvh6botS1UupdyMZkoXPfiPDHN0XZagDfwhu7cHwOr9n9d9tok3V0wkrSkzdHUcUp7xQTtAduYwEcqiYBMFpS0pxKGKmNCwNORhp0q3uUPdNxB82uimrSSSxoqgL86il0a7szFQq03Buzfh/3++Jn8bh5U55luDFQuBJD0dnoaU2thviBIrRzTDDa+z6QyTfeDhnnAzNLEAsbmdn47tvKO42oo5xaSpIUntHFQ+0PeRtYVa+NlE/tUolhN4ISv+5csOCi0zzVWrKrwQZYvcnn9HVQuHdtzMdm/cesaugaahCJhUEqKezVLBBJe2FEJYiyk/iUK0S15ivUvbM0G3ghGUsFJADoSozJM9VkKKUzK95QtgpBxCnJAueOdm6Q+3aynDOPTwMXtJ0okqNot7t7sKsmuFT1MVND1fM0qYJcoOTeSQlKBipa7kpDGpwA2xWqN043bJ6auH1LqiZpc8S0AJo61n3ZctKQVLWbgEgdaXmN/RZUtcxc5D9mB2Wj2rzLBrMOxUxTq4GCzTKRI/hdGNqSbP8RPDpOlKSGEuXiJAN5/GXa8kjUtunL6RmMZi3NZE+Z28Lh0nnf+iyZpe/P7xBU256eOb4rp0jp8oVMM5Ecmx0rk1nfAVZ3xFTvRogA8FDSXatEBO2X7vGArWC9br3wPMQxXmm6HWG3LXa582hPzxin27bm28t8TVOp8s48IVhXLIXxhirZFQTvnt8RR3iXa1wz+3jCsK51GqT90n/L9RhRDUy/uU3/i/UYUXoLuo88xj/MVPVL3Z5ZrRX387/tmfrV84AJgr6dWh9bH/wAid/2zf1qitahrNhSfcXJFtKsikSRN4brr+O+KqV45pBEzDvwz4w2xLcsqW7Zu3QRCiabWxzSkVUzILKVTw2b8nfAsPTLlurBzu824mLMlLkHxwPADNIpAi6uDgb7vlB0aQRhWvPczVAhrJEzTkoFMWG1+cFJZy2yovGJ3bekVpM99m6vg/LGLV4Ytg/O5xERMIyw7NdSj5Fzc4kJGw53tjCQoXdPDe7X4wdMz59doa8QAjMWuo1avnZFLTpCViysGlXuIvqDePrF46SAKnO6M3TtboS7kE8/TNIfG99AStbUzNI0hUqhWFJwL1Gx90Tl6YlntAmrl79h5bIwdY6xtml3BvKKIMdmjj6sFaWpyKlCDfdO3Rpge8Pib4irWyE1o/hwbbhHGdsraesNbO0xbfa07aRK6wsfFnTJ1qqYqwipLiyKX/wByjyrHS6r1IyfvlWhf2QJEvcV4rL7abjHneh6YqWsKTeI6jRPbcUC0M2IN3z2RycRia1XS50KFOlHedfMmjEt6RXMyor45EUNF1xLme6qvPP7Qbthg/wBcv0jm5WjpZkwqjnCIKXAzOAv6m7nnCBHS00208duEGw24czM312bsL90Ma7G+eHr0ivaevG4NkXQNSlC8+uG66DYFwsxO8kmuOLXdBA+14bum/ax8YgpfC/q0QTW5tmXvo8GwGw5VUtm7AXGIGbSmFKHEvt44wEqPrfwy22IlXHq3Q4j0hJAuFVMuYtw4dIj2u/5fTHzgZmEcPB8X2fQRBR9KCrbzug2Bc7LUh+4Tj72A/uMKI+z6n0dHuj37x/zVCi5FaI8+xj/MVPU/c8w1uf8AyJ3/AGzf1mKtqD64V/5E7/tm/rMVQYYzYU/lXJBQqCJUBf6QAKiQMAluWETAOUTTM2cLhfv3esVQW6RILgWDmLoUPlVt8WETQK0x3fthGeD1giFHzvrhj1vgWHqRqIm8t2zbjW8xclaUdp3g0uOw3NGMFh6/Ib6i6JiaWvuflQ7IY4kqmbKNKww2u+Dgs9RFafrayCbr7sf3+cZa9LIznJjM0rSSTBUBsqumhZ0zXCiSAaVjOVOJviBholSsVnJveImFChQRgoQhQ8IQjDQ8NCCXdDWQQ0b2h6xNHOB8c8o52TNaCp0iuMNauSQlY6yVpIN523Ubw2fKCLZr78emecYWiaZcz4NnrF8aW7AmuXzv3xC42LUZ3RaUC9DXdzxBgK9IU1QW3bRw35viC5lbuR5CIFf73tzhWE2T/i3Ls1Q+dnrDieTcTdlttxiupF+3n0pAVUxfOD8fCDYbcvqn151bG68CBTJz7/l9YqqO9x5VHrDmY1ANt+z0eFYWYMF4Y528du2EmZgW/a98+cAwqaY4dIipTX4Dh53wbAud/wCza30ZHFf61QoB7NF9GRffM/8A0VDxajuRgMZ9RU9T9w2lamkFaiZMokqUSTLTUvwgP8j0f4En8tPpDwoT3lqnOWVa+CHGpNH+BJ/LTu3Q38k0f4Em/wCGn0hQoSHZ5cRzqTR/gSfy0+kIak0f4En8tPpChQGBzlxJ/wAk0dv6En8tPpDp1NI+DK/0T6Q8KFEZnlxG/k8j4Mr/AET6Qw1PI+DK/wBE+kKFCHZ5cRjqXR/gSfy0+kDOpNH+BJ/LT6QoUIKnLiN/JNH+BJ/LT6QhqTR/gSfy0+kKFBHZ5cRHUmj/AAJP5afSF/JNH+BJ/LT6Q8KADPLiN/JNH+BJ/LT6QhqTR/gSfy0+kKFCFnlxF/JNH+BJ/LT6Qv5Jo/wJP5afSFCgizy4j/yPR/gSfy0+kONR6P8AAk/lp9IUKALPLiSTqaR8GV+Wn0g38qk/Clf6J9IUKEBzlxJDVUl/6Uq4/gTv3Qv5VJ+FK/0T6QoUIbnlfePN1TJF0mVh+BO7dEP5RIJrJlf6J9IUKCkLPK28gvVEj4Mr/RO7dDjVMin3Mr/RPpDwoQc8uIyNUyPgysPwJ9IY6pkfBlf6J3boUKAJTlxNnV2iITLAShIHeoAAPeOAhQoUWo7kZ+tJ7SWviz//2Q=="/>
          <p:cNvSpPr>
            <a:spLocks noChangeAspect="1" noChangeArrowheads="1"/>
          </p:cNvSpPr>
          <p:nvPr/>
        </p:nvSpPr>
        <p:spPr bwMode="auto">
          <a:xfrm>
            <a:off x="77788" y="-884238"/>
            <a:ext cx="2466975" cy="184785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33800" name="Picture 8" descr="http://www.palagems.com/Images/Bancroft_Lapis/lapis_ring.jpg"/>
          <p:cNvPicPr>
            <a:picLocks noChangeAspect="1" noChangeArrowheads="1"/>
          </p:cNvPicPr>
          <p:nvPr/>
        </p:nvPicPr>
        <p:blipFill>
          <a:blip r:embed="rId2"/>
          <a:srcRect/>
          <a:stretch>
            <a:fillRect/>
          </a:stretch>
        </p:blipFill>
        <p:spPr bwMode="auto">
          <a:xfrm>
            <a:off x="5334000" y="3200400"/>
            <a:ext cx="3133725" cy="289560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3802" name="Picture 10" descr="http://www.centennial.k12.mn.us/bhe/Archives/Activities/Birthstones/bs19.jpg"/>
          <p:cNvPicPr>
            <a:picLocks noChangeAspect="1" noChangeArrowheads="1"/>
          </p:cNvPicPr>
          <p:nvPr/>
        </p:nvPicPr>
        <p:blipFill>
          <a:blip r:embed="rId3"/>
          <a:srcRect/>
          <a:stretch>
            <a:fillRect/>
          </a:stretch>
        </p:blipFill>
        <p:spPr bwMode="auto">
          <a:xfrm>
            <a:off x="1066800" y="3352800"/>
            <a:ext cx="2590800" cy="3104494"/>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rgbClr val="0070C0"/>
            </a:gs>
            <a:gs pos="50000">
              <a:schemeClr val="accent1">
                <a:lumMod val="60000"/>
                <a:lumOff val="40000"/>
              </a:schemeClr>
            </a:gs>
            <a:gs pos="100000">
              <a:schemeClr val="accent3">
                <a:lumMod val="60000"/>
                <a:lumOff val="40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Lapis Lazuli Information!</a:t>
            </a:r>
            <a:endParaRPr lang="en-US" dirty="0"/>
          </a:p>
        </p:txBody>
      </p:sp>
      <p:sp>
        <p:nvSpPr>
          <p:cNvPr id="3" name="Content Placeholder 2"/>
          <p:cNvSpPr>
            <a:spLocks noGrp="1"/>
          </p:cNvSpPr>
          <p:nvPr>
            <p:ph idx="1"/>
          </p:nvPr>
        </p:nvSpPr>
        <p:spPr/>
        <p:txBody>
          <a:bodyPr/>
          <a:lstStyle/>
          <a:p>
            <a:endParaRPr lang="en-US" dirty="0" smtClean="0"/>
          </a:p>
          <a:p>
            <a:r>
              <a:rPr lang="en-US" dirty="0" smtClean="0"/>
              <a:t>Lapis Lazuli is the national stone of DNR and a rare semi-precious stone that has been prized since ancient Egyptian times for its intense blue color. DNR’s multiple lapis lazuli mines are very large and provide many jobs for the citizens of the country. The quality of DNRs lapis beats even the Afghanistan standard and thus is highly in demand and is the second largest export for the country.</a:t>
            </a:r>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141</TotalTime>
  <Words>429</Words>
  <Application>Microsoft Office PowerPoint</Application>
  <PresentationFormat>On-screen Show (4:3)</PresentationFormat>
  <Paragraphs>36</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Flow</vt:lpstr>
      <vt:lpstr>Pride Of The Delta!!!!</vt:lpstr>
      <vt:lpstr> National Tree! </vt:lpstr>
      <vt:lpstr>Mangrove Information</vt:lpstr>
      <vt:lpstr>National Animal!</vt:lpstr>
      <vt:lpstr>Mangrove Crab Information</vt:lpstr>
      <vt:lpstr>National Bird!</vt:lpstr>
      <vt:lpstr>White Ibis Information</vt:lpstr>
      <vt:lpstr>National Stone!</vt:lpstr>
      <vt:lpstr>Lapis Lazuli Information!</vt:lpstr>
      <vt:lpstr>National Flower!</vt:lpstr>
      <vt:lpstr>Dahlia Flower Information</vt:lpstr>
      <vt:lpstr>National Color</vt:lpstr>
      <vt:lpstr>The End</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Pride Of The Delta!!!!</dc:title>
  <dc:creator>Kids</dc:creator>
  <cp:lastModifiedBy>Kids</cp:lastModifiedBy>
  <cp:revision>1</cp:revision>
  <dcterms:created xsi:type="dcterms:W3CDTF">2011-02-19T01:18:47Z</dcterms:created>
  <dcterms:modified xsi:type="dcterms:W3CDTF">2011-02-19T03:39:58Z</dcterms:modified>
</cp:coreProperties>
</file>